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2" r:id="rId6"/>
    <p:sldMasterId id="2147483659" r:id="rId7"/>
    <p:sldMasterId id="2147483662" r:id="rId8"/>
    <p:sldMasterId id="2147483665" r:id="rId9"/>
    <p:sldMasterId id="2147483656" r:id="rId10"/>
    <p:sldMasterId id="2147483668" r:id="rId11"/>
  </p:sldMasterIdLst>
  <p:notesMasterIdLst>
    <p:notesMasterId r:id="rId15"/>
  </p:notesMasterIdLst>
  <p:handoutMasterIdLst>
    <p:handoutMasterId r:id="rId16"/>
  </p:handoutMasterIdLst>
  <p:sldIdLst>
    <p:sldId id="301" r:id="rId12"/>
    <p:sldId id="333" r:id="rId13"/>
    <p:sldId id="550"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C1136D-FDC9-4155-AEA7-0252683673A6}">
          <p14:sldIdLst>
            <p14:sldId id="301"/>
            <p14:sldId id="333"/>
            <p14:sldId id="550"/>
          </p14:sldIdLst>
        </p14:section>
      </p14:sectionLst>
    </p:ex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Knight" initials="SK" lastIdx="1" clrIdx="0">
    <p:extLst>
      <p:ext uri="{19B8F6BF-5375-455C-9EA6-DF929625EA0E}">
        <p15:presenceInfo xmlns:p15="http://schemas.microsoft.com/office/powerpoint/2012/main" userId="S-1-5-21-895132487-3713010544-511313847-1257" providerId="AD"/>
      </p:ext>
    </p:extLst>
  </p:cmAuthor>
  <p:cmAuthor id="2" name="Heather Price" initials="HP" lastIdx="8" clrIdx="1">
    <p:extLst>
      <p:ext uri="{19B8F6BF-5375-455C-9EA6-DF929625EA0E}">
        <p15:presenceInfo xmlns:p15="http://schemas.microsoft.com/office/powerpoint/2012/main" userId="S-1-5-21-895132487-3713010544-511313847-1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415"/>
    <a:srgbClr val="9F7BB5"/>
    <a:srgbClr val="CE1D23"/>
    <a:srgbClr val="FBA115"/>
    <a:srgbClr val="562988"/>
    <a:srgbClr val="009077"/>
    <a:srgbClr val="0185B5"/>
    <a:srgbClr val="00A08C"/>
    <a:srgbClr val="F8A900"/>
    <a:srgbClr val="5C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296" autoAdjust="0"/>
  </p:normalViewPr>
  <p:slideViewPr>
    <p:cSldViewPr snapToGrid="0">
      <p:cViewPr varScale="1">
        <p:scale>
          <a:sx n="40" d="100"/>
          <a:sy n="40" d="100"/>
        </p:scale>
        <p:origin x="1074" y="48"/>
      </p:cViewPr>
      <p:guideLst>
        <p:guide pos="5239"/>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10/02/2020</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here with Helen Beetham, the original architect of the Jisc digital capability framework.</a:t>
            </a:r>
          </a:p>
          <a:p>
            <a:endParaRPr lang="en-GB" dirty="0"/>
          </a:p>
          <a:p>
            <a:r>
              <a:rPr lang="en-GB" dirty="0"/>
              <a:t>In this presentation we’ll talk about what the framework is and why it might be useful.</a:t>
            </a:r>
          </a:p>
        </p:txBody>
      </p:sp>
      <p:sp>
        <p:nvSpPr>
          <p:cNvPr id="4" name="Slide Number Placeholder 3"/>
          <p:cNvSpPr>
            <a:spLocks noGrp="1"/>
          </p:cNvSpPr>
          <p:nvPr>
            <p:ph type="sldNum" sz="quarter" idx="10"/>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231741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r>
              <a:rPr lang="en-GB" sz="900" kern="1200" dirty="0">
                <a:solidFill>
                  <a:schemeClr val="tx1"/>
                </a:solidFill>
                <a:effectLst/>
                <a:latin typeface="+mn-lt"/>
                <a:ea typeface="+mn-ea"/>
                <a:cs typeface="+mn-cs"/>
              </a:rPr>
              <a:t>Shri: Helen, what is the digital capabilities framework?</a:t>
            </a:r>
            <a:br>
              <a:rPr lang="en-GB" sz="900" kern="1200" dirty="0">
                <a:solidFill>
                  <a:schemeClr val="tx1"/>
                </a:solidFill>
                <a:effectLst/>
                <a:latin typeface="+mn-lt"/>
                <a:ea typeface="+mn-ea"/>
                <a:cs typeface="+mn-cs"/>
              </a:rPr>
            </a:b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Helen: Well Shri, it’s what we’re looking at now.</a:t>
            </a:r>
            <a:br>
              <a:rPr lang="en-GB" sz="900" kern="1200" dirty="0">
                <a:solidFill>
                  <a:schemeClr val="tx1"/>
                </a:solidFill>
                <a:effectLst/>
                <a:latin typeface="+mn-lt"/>
                <a:ea typeface="+mn-ea"/>
                <a:cs typeface="+mn-cs"/>
              </a:rPr>
            </a:b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It’s really a kind of high-level way of thinking about what staff and students need to thrive in today’s educational settings which, as we know, are very highly defined and mediated by digital systems. The different ways that people might be well-resourced or hopefully to become well-resourced to deal with that. And I suppose for me we don’t think about people wanting to be digitally capable, it’s not an aspiration most people have. Students come to us because they want to enter a particular profession or explore a subject that they are really passionate about, and professionals in education want to be a great teacher or librarian or whatever.</a:t>
            </a:r>
            <a:br>
              <a:rPr lang="en-GB" sz="900" kern="1200" dirty="0">
                <a:solidFill>
                  <a:schemeClr val="tx1"/>
                </a:solidFill>
                <a:effectLst/>
                <a:latin typeface="+mn-lt"/>
                <a:ea typeface="+mn-ea"/>
                <a:cs typeface="+mn-cs"/>
              </a:rPr>
            </a:b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So we have to have a framework that is really adaptable, that really can meet the needs of the different roles and needs that people have. But at the same there has to be something generic we can say, I think, about these new demands, new challenges, the new opportunities that exist because of the digital connectivity that we have in our classrooms.</a:t>
            </a:r>
          </a:p>
          <a:p>
            <a:endParaRPr lang="en-GB" dirty="0"/>
          </a:p>
        </p:txBody>
      </p:sp>
      <p:sp>
        <p:nvSpPr>
          <p:cNvPr id="4" name="Slide Number Placeholder 3"/>
          <p:cNvSpPr>
            <a:spLocks noGrp="1"/>
          </p:cNvSpPr>
          <p:nvPr>
            <p:ph type="sldNum" sz="quarter" idx="10"/>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288796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sz="900" dirty="0"/>
          </a:p>
          <a:p>
            <a:pPr marL="0" lvl="0" indent="0" algn="l" rtl="0">
              <a:spcBef>
                <a:spcPts val="0"/>
              </a:spcBef>
              <a:spcAft>
                <a:spcPts val="0"/>
              </a:spcAft>
              <a:buNone/>
            </a:pPr>
            <a:r>
              <a:rPr lang="en-GB" dirty="0"/>
              <a:t>Shri: Thanks. So before we get in to the detail, which we will in other presentations, can you explain why we need a digital framework?</a:t>
            </a:r>
            <a:br>
              <a:rPr lang="en-GB" dirty="0"/>
            </a:br>
            <a:endParaRPr lang="en-GB" dirty="0"/>
          </a:p>
          <a:p>
            <a:pPr marL="0" lvl="0" indent="0" algn="l" rtl="0">
              <a:spcBef>
                <a:spcPts val="0"/>
              </a:spcBef>
              <a:spcAft>
                <a:spcPts val="0"/>
              </a:spcAft>
              <a:buNone/>
            </a:pPr>
            <a:r>
              <a:rPr lang="en-GB" dirty="0"/>
              <a:t>Helen: Ah, great question, Shri. Well, dealing with the digital  part of it first, I guess it’s useful if we think that those digital settings for learning that are described, such as teaching and scholarship and so on, make significantly new demands to those that were made in a predominantly print based setting or let’s say an oral, face-to-face learning and teaching paradigm.</a:t>
            </a:r>
            <a:br>
              <a:rPr lang="en-GB" dirty="0"/>
            </a:br>
            <a:endParaRPr lang="en-GB" dirty="0"/>
          </a:p>
          <a:p>
            <a:pPr marL="0" lvl="0" indent="0" algn="l" rtl="0">
              <a:spcBef>
                <a:spcPts val="0"/>
              </a:spcBef>
              <a:spcAft>
                <a:spcPts val="0"/>
              </a:spcAft>
              <a:buNone/>
            </a:pPr>
            <a:r>
              <a:rPr lang="en-GB" dirty="0"/>
              <a:t>In social science there is this idea of concept stretch and it’s when a concept gets so big and all-encompassing that it stops having much power to explain anything. I think we have to be careful that the idea of digital capability doesn’t become one of those very baggy things. We need to have a concept that is specific enough to help us really create new responses and adapt to what’s new.</a:t>
            </a:r>
            <a:br>
              <a:rPr lang="en-GB" dirty="0"/>
            </a:br>
            <a:endParaRPr lang="en-GB" dirty="0"/>
          </a:p>
          <a:p>
            <a:pPr marL="0" lvl="0" indent="0" algn="l" rtl="0">
              <a:spcBef>
                <a:spcPts val="0"/>
              </a:spcBef>
              <a:spcAft>
                <a:spcPts val="0"/>
              </a:spcAft>
              <a:buNone/>
            </a:pPr>
            <a:r>
              <a:rPr lang="en-GB" dirty="0"/>
              <a:t>So we need to focus in a really specific and material way I think on what’s different and what’s new in our method, in our concept, in the way knowledge is presented, in the pedagogies that we use - what’s new when we bring digital into the equation. I think if we stay focussed on what’s </a:t>
            </a:r>
            <a:r>
              <a:rPr lang="en-GB" i="1" dirty="0"/>
              <a:t>changed</a:t>
            </a:r>
            <a:r>
              <a:rPr lang="en-GB" dirty="0"/>
              <a:t> by digital media, systems and connectivity then we can really see what the new challenges and responsibilities are. </a:t>
            </a:r>
            <a:br>
              <a:rPr lang="en-GB" dirty="0"/>
            </a:br>
            <a:endParaRPr lang="en-GB" dirty="0"/>
          </a:p>
          <a:p>
            <a:pPr marL="0" lvl="0" indent="0" algn="l" rtl="0">
              <a:spcBef>
                <a:spcPts val="0"/>
              </a:spcBef>
              <a:spcAft>
                <a:spcPts val="0"/>
              </a:spcAft>
              <a:buNone/>
            </a:pPr>
            <a:r>
              <a:rPr lang="en-GB" dirty="0"/>
              <a:t>So I guess if we think about why we need a framework, which is perhaps another part of the question, it’s really there to help us have some kind of high level map or language for opening up conversations around this. We know that digital is a responsibility, an interest and an agenda in lots of parts of our colleges and universities and the people who are taking it on need ways of talking about it that they can share with each other. They need to often state lots of different examples of what this looks like when it is being done well and those examples can fit into lots of different places in the framework. There isn’t one way for all our students to be digitally capable or for a teacher to be developing capability or for a librarian to be a digital professional. There are lots of ways but hopefully they can all find a place within this high-level map we have.</a:t>
            </a:r>
            <a:br>
              <a:rPr lang="en-GB" dirty="0"/>
            </a:br>
            <a:endParaRPr lang="en-GB" dirty="0"/>
          </a:p>
          <a:p>
            <a:pPr marL="0" lvl="0" indent="0" algn="l" rtl="0">
              <a:spcBef>
                <a:spcPts val="0"/>
              </a:spcBef>
              <a:spcAft>
                <a:spcPts val="0"/>
              </a:spcAft>
              <a:buNone/>
            </a:pPr>
            <a:r>
              <a:rPr lang="en-GB" dirty="0"/>
              <a:t>Shri: Thank you.</a:t>
            </a:r>
          </a:p>
          <a:p>
            <a:endParaRPr lang="en-GB" dirty="0"/>
          </a:p>
        </p:txBody>
      </p:sp>
      <p:sp>
        <p:nvSpPr>
          <p:cNvPr id="4" name="Slide Number Placeholder 3"/>
          <p:cNvSpPr>
            <a:spLocks noGrp="1"/>
          </p:cNvSpPr>
          <p:nvPr>
            <p:ph type="sldNum" sz="quarter" idx="10"/>
          </p:nvPr>
        </p:nvSpPr>
        <p:spPr/>
        <p:txBody>
          <a:bodyPr/>
          <a:lstStyle/>
          <a:p>
            <a:fld id="{7311567F-F019-E948-A7D1-1F94AF06001C}" type="slidenum">
              <a:rPr lang="en-GB" smtClean="0"/>
              <a:t>3</a:t>
            </a:fld>
            <a:endParaRPr lang="en-GB"/>
          </a:p>
        </p:txBody>
      </p:sp>
    </p:spTree>
    <p:extLst>
      <p:ext uri="{BB962C8B-B14F-4D97-AF65-F5344CB8AC3E}">
        <p14:creationId xmlns:p14="http://schemas.microsoft.com/office/powerpoint/2010/main" val="1501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291436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270272" indent="-130969" defTabSz="270000">
              <a:lnSpc>
                <a:spcPct val="100000"/>
              </a:lnSpc>
              <a:tabLst/>
              <a:defRPr sz="1200" b="0" i="0">
                <a:solidFill>
                  <a:schemeClr val="bg1"/>
                </a:solidFill>
                <a:latin typeface="+mn-lt"/>
                <a:ea typeface="Roboto Light" panose="02000000000000000000" pitchFamily="2" charset="0"/>
              </a:defRPr>
            </a:lvl2pPr>
            <a:lvl3pPr marL="402431" indent="-132160" defTabSz="270000">
              <a:lnSpc>
                <a:spcPct val="100000"/>
              </a:lnSpc>
              <a:tabLst/>
              <a:defRPr sz="1200" b="0" i="0">
                <a:solidFill>
                  <a:schemeClr val="bg1"/>
                </a:solidFill>
                <a:latin typeface="+mn-lt"/>
                <a:ea typeface="Roboto Light" panose="02000000000000000000" pitchFamily="2" charset="0"/>
              </a:defRPr>
            </a:lvl3pPr>
            <a:lvl4pPr marL="533400" indent="-130969" defTabSz="270000">
              <a:lnSpc>
                <a:spcPct val="100000"/>
              </a:lnSpc>
              <a:tabLst/>
              <a:defRPr sz="1200" b="0" i="0">
                <a:solidFill>
                  <a:schemeClr val="bg1"/>
                </a:solidFill>
                <a:latin typeface="+mn-lt"/>
                <a:ea typeface="Roboto Light" panose="02000000000000000000" pitchFamily="2" charset="0"/>
              </a:defRPr>
            </a:lvl4pPr>
            <a:lvl5pPr marL="672704" indent="-139304"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350727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270272" indent="-130969" defTabSz="270000">
              <a:lnSpc>
                <a:spcPct val="100000"/>
              </a:lnSpc>
              <a:tabLst/>
              <a:defRPr sz="1200" b="0" i="0">
                <a:solidFill>
                  <a:schemeClr val="tx1"/>
                </a:solidFill>
                <a:latin typeface="+mn-lt"/>
                <a:ea typeface="Roboto Light" panose="02000000000000000000" pitchFamily="2" charset="0"/>
              </a:defRPr>
            </a:lvl2pPr>
            <a:lvl3pPr marL="402431" indent="-132160" defTabSz="270000">
              <a:lnSpc>
                <a:spcPct val="100000"/>
              </a:lnSpc>
              <a:tabLst/>
              <a:defRPr sz="1200" b="0" i="0">
                <a:solidFill>
                  <a:schemeClr val="tx1"/>
                </a:solidFill>
                <a:latin typeface="+mn-lt"/>
                <a:ea typeface="Roboto Light" panose="02000000000000000000" pitchFamily="2" charset="0"/>
              </a:defRPr>
            </a:lvl3pPr>
            <a:lvl4pPr marL="533400" indent="-130969" defTabSz="270000">
              <a:lnSpc>
                <a:spcPct val="100000"/>
              </a:lnSpc>
              <a:tabLst/>
              <a:defRPr sz="1200" b="0" i="0">
                <a:solidFill>
                  <a:schemeClr val="tx1"/>
                </a:solidFill>
                <a:latin typeface="+mn-lt"/>
                <a:ea typeface="Roboto Light" panose="02000000000000000000" pitchFamily="2" charset="0"/>
              </a:defRPr>
            </a:lvl4pPr>
            <a:lvl5pPr marL="672704" indent="-139304"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solidFill>
                  <a:schemeClr val="tx1"/>
                </a:solidFill>
              </a:defRPr>
            </a:lvl1p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098847"/>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6877051" y="339726"/>
            <a:ext cx="1908174" cy="542478"/>
          </a:xfrm>
          <a:prstGeom prst="rect">
            <a:avLst/>
          </a:prstGeom>
        </p:spPr>
        <p:txBody>
          <a:bodyPr lIns="0" tIns="0" rIns="0" bIns="0"/>
          <a:lstStyle>
            <a:lvl1pPr marL="36910" indent="0" defTabSz="270000">
              <a:lnSpc>
                <a:spcPct val="100000"/>
              </a:lnSpc>
              <a:buNone/>
              <a:tabLst/>
              <a:defRPr sz="1000" b="1" i="0">
                <a:solidFill>
                  <a:schemeClr val="bg1"/>
                </a:solidFill>
                <a:latin typeface="+mn-lt"/>
                <a:ea typeface="Roboto Medium" panose="02000000000000000000" pitchFamily="2" charset="0"/>
              </a:defRPr>
            </a:lvl1pPr>
            <a:lvl2pPr marL="139303" indent="0" defTabSz="270000">
              <a:lnSpc>
                <a:spcPct val="100000"/>
              </a:lnSpc>
              <a:buNone/>
              <a:tabLst/>
              <a:defRPr sz="1000" b="1" i="0">
                <a:solidFill>
                  <a:schemeClr val="bg1"/>
                </a:solidFill>
                <a:latin typeface="+mn-lt"/>
                <a:ea typeface="Roboto Medium" panose="02000000000000000000" pitchFamily="2" charset="0"/>
              </a:defRPr>
            </a:lvl2pPr>
            <a:lvl3pPr marL="270271" indent="0" defTabSz="270000">
              <a:lnSpc>
                <a:spcPct val="100000"/>
              </a:lnSpc>
              <a:buNone/>
              <a:tabLst/>
              <a:defRPr sz="1000" b="1" i="0">
                <a:solidFill>
                  <a:schemeClr val="bg1"/>
                </a:solidFill>
                <a:latin typeface="+mn-lt"/>
                <a:ea typeface="Roboto Medium" panose="02000000000000000000" pitchFamily="2" charset="0"/>
              </a:defRPr>
            </a:lvl3pPr>
            <a:lvl4pPr marL="402431" indent="0" defTabSz="270000">
              <a:lnSpc>
                <a:spcPct val="100000"/>
              </a:lnSpc>
              <a:buNone/>
              <a:tabLst/>
              <a:defRPr sz="1000" b="1" i="0">
                <a:solidFill>
                  <a:schemeClr val="bg1"/>
                </a:solidFill>
                <a:latin typeface="+mn-lt"/>
                <a:ea typeface="Roboto Medium" panose="02000000000000000000" pitchFamily="2" charset="0"/>
              </a:defRPr>
            </a:lvl4pPr>
            <a:lvl5pPr marL="533400" indent="0" defTabSz="270000">
              <a:lnSpc>
                <a:spcPct val="100000"/>
              </a:lnSpc>
              <a:buNone/>
              <a:tabLst/>
              <a:defRPr sz="1000" b="1" i="0">
                <a:solidFill>
                  <a:schemeClr val="bg1"/>
                </a:solidFill>
                <a:latin typeface="+mn-lt"/>
                <a:ea typeface="Roboto Medium"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3391217"/>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613371614"/>
      </p:ext>
    </p:extLst>
  </p:cSld>
  <p:clrMapOvr>
    <a:masterClrMapping/>
  </p:clrMapOvr>
  <p:extLst>
    <p:ext uri="{DCECCB84-F9BA-43D5-87BE-67443E8EF086}">
      <p15:sldGuideLst xmlns:p15="http://schemas.microsoft.com/office/powerpoint/2012/main">
        <p15:guide id="1" orient="horz" pos="1212" userDrawn="1">
          <p15:clr>
            <a:srgbClr val="FBAE40"/>
          </p15:clr>
        </p15:guide>
        <p15:guide id="2" pos="4332">
          <p15:clr>
            <a:srgbClr val="FBAE40"/>
          </p15:clr>
        </p15:guide>
        <p15:guide id="3" orient="horz" pos="18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0" y="879475"/>
            <a:ext cx="8712199" cy="3852864"/>
          </a:xfrm>
        </p:spPr>
        <p:txBody>
          <a:bodyPr>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4"/>
          </p:nvPr>
        </p:nvSpPr>
        <p:spPr/>
        <p:txBody>
          <a:bodyPr/>
          <a:lstStyle>
            <a:lvl1pPr>
              <a:defRPr/>
            </a:lvl1pPr>
          </a:lstStyle>
          <a:p>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Building digital capability</a:t>
            </a:r>
          </a:p>
        </p:txBody>
      </p:sp>
      <p:sp>
        <p:nvSpPr>
          <p:cNvPr id="6" name="Slide Number Placeholder 5"/>
          <p:cNvSpPr>
            <a:spLocks noGrp="1"/>
          </p:cNvSpPr>
          <p:nvPr>
            <p:ph type="sldNum" sz="quarter" idx="16"/>
          </p:nvPr>
        </p:nvSpPr>
        <p:spPr/>
        <p:txBody>
          <a:bodyPr/>
          <a:lstStyle>
            <a:lvl1pPr>
              <a:defRPr/>
            </a:lvl1pPr>
          </a:lstStyle>
          <a:p>
            <a:fld id="{A29580BF-600D-47BA-9FF1-E091792F3334}" type="slidenum">
              <a:rPr lang="en-GB" altLang="en-US"/>
              <a:pPr/>
              <a:t>‹#›</a:t>
            </a:fld>
            <a:endParaRPr lang="en-GB" altLang="en-US"/>
          </a:p>
        </p:txBody>
      </p:sp>
    </p:spTree>
    <p:extLst>
      <p:ext uri="{BB962C8B-B14F-4D97-AF65-F5344CB8AC3E}">
        <p14:creationId xmlns:p14="http://schemas.microsoft.com/office/powerpoint/2010/main" val="817423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0" y="879474"/>
            <a:ext cx="4103687" cy="385286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4824414" y="879475"/>
            <a:ext cx="4103686"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3"/>
          <p:cNvSpPr>
            <a:spLocks noGrp="1"/>
          </p:cNvSpPr>
          <p:nvPr>
            <p:ph type="dt" sz="half" idx="15"/>
          </p:nvPr>
        </p:nvSpPr>
        <p:spPr/>
        <p:txBody>
          <a:bodyPr/>
          <a:lstStyle>
            <a:lvl1pPr>
              <a:defRPr/>
            </a:lvl1pPr>
          </a:lstStyle>
          <a:p>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Building digital capability</a:t>
            </a:r>
          </a:p>
        </p:txBody>
      </p:sp>
      <p:sp>
        <p:nvSpPr>
          <p:cNvPr id="9" name="Slide Number Placeholder 5"/>
          <p:cNvSpPr>
            <a:spLocks noGrp="1"/>
          </p:cNvSpPr>
          <p:nvPr>
            <p:ph type="sldNum" sz="quarter" idx="17"/>
          </p:nvPr>
        </p:nvSpPr>
        <p:spPr/>
        <p:txBody>
          <a:bodyPr/>
          <a:lstStyle>
            <a:lvl1pPr>
              <a:defRPr/>
            </a:lvl1pPr>
          </a:lstStyle>
          <a:p>
            <a:fld id="{DDF825B2-ABAC-4E56-ACD0-2E65BABF32B3}" type="slidenum">
              <a:rPr lang="en-GB" altLang="en-US"/>
              <a:pPr/>
              <a:t>‹#›</a:t>
            </a:fld>
            <a:endParaRPr lang="en-GB" altLang="en-US"/>
          </a:p>
        </p:txBody>
      </p:sp>
    </p:spTree>
    <p:extLst>
      <p:ext uri="{BB962C8B-B14F-4D97-AF65-F5344CB8AC3E}">
        <p14:creationId xmlns:p14="http://schemas.microsoft.com/office/powerpoint/2010/main" val="87951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0" y="879475"/>
            <a:ext cx="4103595"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4824412" y="879475"/>
            <a:ext cx="4103687"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4824451" y="3040339"/>
            <a:ext cx="4103649"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Date Placeholder 3"/>
          <p:cNvSpPr>
            <a:spLocks noGrp="1"/>
          </p:cNvSpPr>
          <p:nvPr>
            <p:ph type="dt" sz="half" idx="16"/>
          </p:nvPr>
        </p:nvSpPr>
        <p:spPr/>
        <p:txBody>
          <a:bodyPr/>
          <a:lstStyle>
            <a:lvl1pPr>
              <a:defRPr/>
            </a:lvl1pPr>
          </a:lstStyle>
          <a:p>
            <a:endParaRPr lang="en-GB" altLang="en-US"/>
          </a:p>
        </p:txBody>
      </p:sp>
      <p:sp>
        <p:nvSpPr>
          <p:cNvPr id="10" name="Footer Placeholder 4"/>
          <p:cNvSpPr>
            <a:spLocks noGrp="1"/>
          </p:cNvSpPr>
          <p:nvPr>
            <p:ph type="ftr" sz="quarter" idx="17"/>
          </p:nvPr>
        </p:nvSpPr>
        <p:spPr/>
        <p:txBody>
          <a:bodyPr/>
          <a:lstStyle>
            <a:lvl1pPr>
              <a:defRPr/>
            </a:lvl1pPr>
          </a:lstStyle>
          <a:p>
            <a:pPr>
              <a:defRPr/>
            </a:pPr>
            <a:r>
              <a:rPr lang="en-GB"/>
              <a:t>Building digital capability</a:t>
            </a:r>
          </a:p>
        </p:txBody>
      </p:sp>
      <p:sp>
        <p:nvSpPr>
          <p:cNvPr id="11" name="Slide Number Placeholder 5"/>
          <p:cNvSpPr>
            <a:spLocks noGrp="1"/>
          </p:cNvSpPr>
          <p:nvPr>
            <p:ph type="sldNum" sz="quarter" idx="18"/>
          </p:nvPr>
        </p:nvSpPr>
        <p:spPr/>
        <p:txBody>
          <a:bodyPr/>
          <a:lstStyle>
            <a:lvl1pPr>
              <a:defRPr/>
            </a:lvl1pPr>
          </a:lstStyle>
          <a:p>
            <a:fld id="{758EF797-33D3-4C1A-8F22-52142394B92A}" type="slidenum">
              <a:rPr lang="en-GB" altLang="en-US"/>
              <a:pPr/>
              <a:t>‹#›</a:t>
            </a:fld>
            <a:endParaRPr lang="en-GB" altLang="en-US"/>
          </a:p>
        </p:txBody>
      </p:sp>
    </p:spTree>
    <p:extLst>
      <p:ext uri="{BB962C8B-B14F-4D97-AF65-F5344CB8AC3E}">
        <p14:creationId xmlns:p14="http://schemas.microsoft.com/office/powerpoint/2010/main" val="147524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2" y="1384300"/>
            <a:ext cx="8712198" cy="3348037"/>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15900" y="879475"/>
            <a:ext cx="8677276" cy="387798"/>
          </a:xfrm>
        </p:spPr>
        <p:txBody>
          <a:bodyPr>
            <a:spAutoFit/>
          </a:bodyPr>
          <a:lstStyle>
            <a:lvl1pPr marL="0" indent="0">
              <a:buNone/>
              <a:defRPr b="1"/>
            </a:lvl1pPr>
          </a:lstStyle>
          <a:p>
            <a:pPr lvl="0"/>
            <a:r>
              <a:rPr lang="en-US" noProof="0"/>
              <a:t>Click to edit Master text styles</a:t>
            </a:r>
          </a:p>
        </p:txBody>
      </p:sp>
      <p:sp>
        <p:nvSpPr>
          <p:cNvPr id="5" name="Date Placeholder 3"/>
          <p:cNvSpPr>
            <a:spLocks noGrp="1"/>
          </p:cNvSpPr>
          <p:nvPr>
            <p:ph type="dt" sz="half" idx="15"/>
          </p:nvPr>
        </p:nvSpPr>
        <p:spPr/>
        <p:txBody>
          <a:bodyPr/>
          <a:lstStyle>
            <a:lvl1pPr>
              <a:defRPr/>
            </a:lvl1pPr>
          </a:lstStyle>
          <a:p>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Building digital capability</a:t>
            </a:r>
          </a:p>
        </p:txBody>
      </p:sp>
      <p:sp>
        <p:nvSpPr>
          <p:cNvPr id="9" name="Slide Number Placeholder 5"/>
          <p:cNvSpPr>
            <a:spLocks noGrp="1"/>
          </p:cNvSpPr>
          <p:nvPr>
            <p:ph type="sldNum" sz="quarter" idx="17"/>
          </p:nvPr>
        </p:nvSpPr>
        <p:spPr/>
        <p:txBody>
          <a:bodyPr/>
          <a:lstStyle>
            <a:lvl1pPr>
              <a:defRPr/>
            </a:lvl1pPr>
          </a:lstStyle>
          <a:p>
            <a:fld id="{289385FB-36C8-4975-A94B-7F628385AFA9}" type="slidenum">
              <a:rPr lang="en-GB" altLang="en-US"/>
              <a:pPr/>
              <a:t>‹#›</a:t>
            </a:fld>
            <a:endParaRPr lang="en-GB" altLang="en-US"/>
          </a:p>
        </p:txBody>
      </p:sp>
    </p:spTree>
    <p:extLst>
      <p:ext uri="{BB962C8B-B14F-4D97-AF65-F5344CB8AC3E}">
        <p14:creationId xmlns:p14="http://schemas.microsoft.com/office/powerpoint/2010/main" val="183319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1"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a:t>Click to edit Master text styles</a:t>
            </a:r>
          </a:p>
        </p:txBody>
      </p:sp>
      <p:sp>
        <p:nvSpPr>
          <p:cNvPr id="9" name="Content Placeholder 6"/>
          <p:cNvSpPr>
            <a:spLocks noGrp="1"/>
          </p:cNvSpPr>
          <p:nvPr>
            <p:ph sz="quarter" idx="15"/>
          </p:nvPr>
        </p:nvSpPr>
        <p:spPr>
          <a:xfrm>
            <a:off x="4824450" y="1384300"/>
            <a:ext cx="4103650"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a:t>Click to edit Master text styles</a:t>
            </a:r>
          </a:p>
        </p:txBody>
      </p:sp>
      <p:sp>
        <p:nvSpPr>
          <p:cNvPr id="11" name="Date Placeholder 3"/>
          <p:cNvSpPr>
            <a:spLocks noGrp="1"/>
          </p:cNvSpPr>
          <p:nvPr>
            <p:ph type="dt" sz="half" idx="17"/>
          </p:nvPr>
        </p:nvSpPr>
        <p:spPr/>
        <p:txBody>
          <a:bodyPr/>
          <a:lstStyle>
            <a:lvl1pPr>
              <a:defRPr/>
            </a:lvl1pPr>
          </a:lstStyle>
          <a:p>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Building digital capability</a:t>
            </a:r>
          </a:p>
        </p:txBody>
      </p:sp>
      <p:sp>
        <p:nvSpPr>
          <p:cNvPr id="13" name="Slide Number Placeholder 5"/>
          <p:cNvSpPr>
            <a:spLocks noGrp="1"/>
          </p:cNvSpPr>
          <p:nvPr>
            <p:ph type="sldNum" sz="quarter" idx="19"/>
          </p:nvPr>
        </p:nvSpPr>
        <p:spPr/>
        <p:txBody>
          <a:bodyPr/>
          <a:lstStyle>
            <a:lvl1pPr>
              <a:defRPr/>
            </a:lvl1pPr>
          </a:lstStyle>
          <a:p>
            <a:fld id="{E9224E4A-14C6-41B7-95C8-7B0DE98E0160}" type="slidenum">
              <a:rPr lang="en-GB" altLang="en-US"/>
              <a:pPr/>
              <a:t>‹#›</a:t>
            </a:fld>
            <a:endParaRPr lang="en-GB" altLang="en-US"/>
          </a:p>
        </p:txBody>
      </p:sp>
    </p:spTree>
    <p:extLst>
      <p:ext uri="{BB962C8B-B14F-4D97-AF65-F5344CB8AC3E}">
        <p14:creationId xmlns:p14="http://schemas.microsoft.com/office/powerpoint/2010/main" val="278326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Content Placeholder 6"/>
          <p:cNvSpPr>
            <a:spLocks noGrp="1"/>
          </p:cNvSpPr>
          <p:nvPr>
            <p:ph sz="quarter" idx="14"/>
          </p:nvPr>
        </p:nvSpPr>
        <p:spPr>
          <a:xfrm>
            <a:off x="4824450" y="879474"/>
            <a:ext cx="4103650"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4824413" y="3040338"/>
            <a:ext cx="4103650"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6"/>
          <p:cNvSpPr>
            <a:spLocks noGrp="1"/>
          </p:cNvSpPr>
          <p:nvPr>
            <p:ph sz="quarter" idx="13"/>
          </p:nvPr>
        </p:nvSpPr>
        <p:spPr>
          <a:xfrm>
            <a:off x="215900"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a:t>Click to edit Master text styles</a:t>
            </a:r>
          </a:p>
        </p:txBody>
      </p:sp>
      <p:sp>
        <p:nvSpPr>
          <p:cNvPr id="7" name="Date Placeholder 3"/>
          <p:cNvSpPr>
            <a:spLocks noGrp="1"/>
          </p:cNvSpPr>
          <p:nvPr>
            <p:ph type="dt" sz="half" idx="17"/>
          </p:nvPr>
        </p:nvSpPr>
        <p:spPr/>
        <p:txBody>
          <a:bodyPr/>
          <a:lstStyle>
            <a:lvl1pPr>
              <a:defRPr/>
            </a:lvl1pPr>
          </a:lstStyle>
          <a:p>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Building digital capability</a:t>
            </a:r>
          </a:p>
        </p:txBody>
      </p:sp>
      <p:sp>
        <p:nvSpPr>
          <p:cNvPr id="13" name="Slide Number Placeholder 5"/>
          <p:cNvSpPr>
            <a:spLocks noGrp="1"/>
          </p:cNvSpPr>
          <p:nvPr>
            <p:ph type="sldNum" sz="quarter" idx="19"/>
          </p:nvPr>
        </p:nvSpPr>
        <p:spPr/>
        <p:txBody>
          <a:bodyPr/>
          <a:lstStyle>
            <a:lvl1pPr>
              <a:defRPr/>
            </a:lvl1pPr>
          </a:lstStyle>
          <a:p>
            <a:fld id="{99772A93-2816-4BF0-97B7-88E214E3FF7C}" type="slidenum">
              <a:rPr lang="en-GB" altLang="en-US"/>
              <a:pPr/>
              <a:t>‹#›</a:t>
            </a:fld>
            <a:endParaRPr lang="en-GB" altLang="en-US"/>
          </a:p>
        </p:txBody>
      </p:sp>
    </p:spTree>
    <p:extLst>
      <p:ext uri="{BB962C8B-B14F-4D97-AF65-F5344CB8AC3E}">
        <p14:creationId xmlns:p14="http://schemas.microsoft.com/office/powerpoint/2010/main" val="33710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latin typeface="+mn-lt"/>
                <a:ea typeface="Roboto Light" panose="02000000000000000000" pitchFamily="2" charset="0"/>
              </a:defRPr>
            </a:lvl1pPr>
            <a:lvl2pPr marL="270272" indent="-130969" defTabSz="270000">
              <a:lnSpc>
                <a:spcPct val="100000"/>
              </a:lnSpc>
              <a:tabLst/>
              <a:defRPr sz="1200" b="0" i="0">
                <a:latin typeface="+mn-lt"/>
                <a:ea typeface="Roboto Light" panose="02000000000000000000" pitchFamily="2" charset="0"/>
              </a:defRPr>
            </a:lvl2pPr>
            <a:lvl3pPr marL="402431" indent="-132160" defTabSz="270000">
              <a:lnSpc>
                <a:spcPct val="100000"/>
              </a:lnSpc>
              <a:tabLst/>
              <a:defRPr sz="1200" b="0" i="0">
                <a:latin typeface="+mn-lt"/>
                <a:ea typeface="Roboto Light" panose="02000000000000000000" pitchFamily="2" charset="0"/>
              </a:defRPr>
            </a:lvl3pPr>
            <a:lvl4pPr marL="533400" indent="-130969" defTabSz="270000">
              <a:lnSpc>
                <a:spcPct val="100000"/>
              </a:lnSpc>
              <a:tabLst/>
              <a:defRPr sz="1200" b="0" i="0">
                <a:latin typeface="+mn-lt"/>
                <a:ea typeface="Roboto Light" panose="02000000000000000000" pitchFamily="2" charset="0"/>
              </a:defRPr>
            </a:lvl4pPr>
            <a:lvl5pPr marL="672704" indent="-139304" defTabSz="270000">
              <a:lnSpc>
                <a:spcPct val="100000"/>
              </a:lnSpc>
              <a:tabLst/>
              <a:defRPr sz="1200" b="0" i="0">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atin typeface="+mn-lt"/>
              </a:defRPr>
            </a:lvl1p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latin typeface="+mn-lt"/>
              </a:defRPr>
            </a:lvl1pPr>
          </a:lstStyle>
          <a:p>
            <a:fld id="{0BD7AF65-ABD8-9745-9161-1D3466EAFE0E}" type="slidenum">
              <a:rPr lang="en-GB" smtClean="0"/>
              <a:pPr/>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Picture Placeholder 7"/>
          <p:cNvSpPr>
            <a:spLocks noGrp="1"/>
          </p:cNvSpPr>
          <p:nvPr>
            <p:ph type="pic" sz="quarter" idx="13"/>
          </p:nvPr>
        </p:nvSpPr>
        <p:spPr>
          <a:xfrm>
            <a:off x="935038" y="879473"/>
            <a:ext cx="7273925" cy="3564000"/>
          </a:xfrm>
          <a:prstGeom prst="rect">
            <a:avLst/>
          </a:prstGeom>
        </p:spPr>
        <p:txBody>
          <a:bodyPr rtlCol="0">
            <a:noAutofit/>
          </a:bodyPr>
          <a:lstStyle>
            <a:lvl1pPr marL="0" indent="0">
              <a:buNone/>
              <a:defRPr sz="2000"/>
            </a:lvl1pPr>
          </a:lstStyle>
          <a:p>
            <a:pPr lvl="0"/>
            <a:r>
              <a:rPr lang="en-US" noProof="0"/>
              <a:t>Click icon to add picture</a:t>
            </a:r>
            <a:endParaRPr lang="en-GB" noProof="0"/>
          </a:p>
        </p:txBody>
      </p:sp>
      <p:sp>
        <p:nvSpPr>
          <p:cNvPr id="11" name="Text Placeholder 10"/>
          <p:cNvSpPr>
            <a:spLocks noGrp="1"/>
          </p:cNvSpPr>
          <p:nvPr>
            <p:ph type="body" sz="quarter" idx="14"/>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US" noProof="0"/>
              <a:t>Click to edit Master text styles</a:t>
            </a:r>
          </a:p>
        </p:txBody>
      </p:sp>
      <p:sp>
        <p:nvSpPr>
          <p:cNvPr id="12" name="Text Placeholder 10"/>
          <p:cNvSpPr>
            <a:spLocks noGrp="1"/>
          </p:cNvSpPr>
          <p:nvPr>
            <p:ph type="body" sz="quarter" idx="15"/>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US" noProof="0"/>
              <a:t>Click to edit Master text styles</a:t>
            </a:r>
          </a:p>
        </p:txBody>
      </p:sp>
      <p:sp>
        <p:nvSpPr>
          <p:cNvPr id="6" name="Date Placeholder 3"/>
          <p:cNvSpPr>
            <a:spLocks noGrp="1"/>
          </p:cNvSpPr>
          <p:nvPr>
            <p:ph type="dt" sz="half" idx="16"/>
          </p:nvPr>
        </p:nvSpPr>
        <p:spPr/>
        <p:txBody>
          <a:bodyPr/>
          <a:lstStyle>
            <a:lvl1pPr>
              <a:defRPr/>
            </a:lvl1pPr>
          </a:lstStyle>
          <a:p>
            <a:endParaRPr lang="en-GB" altLang="en-US"/>
          </a:p>
        </p:txBody>
      </p:sp>
      <p:sp>
        <p:nvSpPr>
          <p:cNvPr id="7" name="Footer Placeholder 4"/>
          <p:cNvSpPr>
            <a:spLocks noGrp="1"/>
          </p:cNvSpPr>
          <p:nvPr>
            <p:ph type="ftr" sz="quarter" idx="17"/>
          </p:nvPr>
        </p:nvSpPr>
        <p:spPr/>
        <p:txBody>
          <a:bodyPr/>
          <a:lstStyle>
            <a:lvl1pPr>
              <a:defRPr/>
            </a:lvl1pPr>
          </a:lstStyle>
          <a:p>
            <a:pPr>
              <a:defRPr/>
            </a:pPr>
            <a:r>
              <a:rPr lang="en-GB"/>
              <a:t>Building digital capability</a:t>
            </a:r>
          </a:p>
        </p:txBody>
      </p:sp>
      <p:sp>
        <p:nvSpPr>
          <p:cNvPr id="9" name="Slide Number Placeholder 5"/>
          <p:cNvSpPr>
            <a:spLocks noGrp="1"/>
          </p:cNvSpPr>
          <p:nvPr>
            <p:ph type="sldNum" sz="quarter" idx="18"/>
          </p:nvPr>
        </p:nvSpPr>
        <p:spPr/>
        <p:txBody>
          <a:bodyPr/>
          <a:lstStyle>
            <a:lvl1pPr>
              <a:defRPr/>
            </a:lvl1pPr>
          </a:lstStyle>
          <a:p>
            <a:fld id="{DE0B5106-F8E5-40F9-B7F0-A289B633815B}" type="slidenum">
              <a:rPr lang="en-GB" altLang="en-US"/>
              <a:pPr/>
              <a:t>‹#›</a:t>
            </a:fld>
            <a:endParaRPr lang="en-GB" altLang="en-US"/>
          </a:p>
        </p:txBody>
      </p:sp>
    </p:spTree>
    <p:extLst>
      <p:ext uri="{BB962C8B-B14F-4D97-AF65-F5344CB8AC3E}">
        <p14:creationId xmlns:p14="http://schemas.microsoft.com/office/powerpoint/2010/main" val="110102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Building digital capability</a:t>
            </a:r>
          </a:p>
        </p:txBody>
      </p:sp>
      <p:sp>
        <p:nvSpPr>
          <p:cNvPr id="5" name="Slide Number Placeholder 5"/>
          <p:cNvSpPr>
            <a:spLocks noGrp="1"/>
          </p:cNvSpPr>
          <p:nvPr>
            <p:ph type="sldNum" sz="quarter" idx="12"/>
          </p:nvPr>
        </p:nvSpPr>
        <p:spPr/>
        <p:txBody>
          <a:bodyPr/>
          <a:lstStyle>
            <a:lvl1pPr>
              <a:defRPr/>
            </a:lvl1pPr>
          </a:lstStyle>
          <a:p>
            <a:fld id="{62722DA1-446F-48FF-9C55-EB70877BC287}" type="slidenum">
              <a:rPr lang="en-GB" altLang="en-US"/>
              <a:pPr/>
              <a:t>‹#›</a:t>
            </a:fld>
            <a:endParaRPr lang="en-GB" altLang="en-US"/>
          </a:p>
        </p:txBody>
      </p:sp>
    </p:spTree>
    <p:extLst>
      <p:ext uri="{BB962C8B-B14F-4D97-AF65-F5344CB8AC3E}">
        <p14:creationId xmlns:p14="http://schemas.microsoft.com/office/powerpoint/2010/main" val="3433331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a:t>Click to edit slide title</a:t>
            </a:r>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a:t>Click to edit slide text</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a:t>Click to edit slide text</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Building digital capability</a:t>
            </a:r>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09640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Jisc Main Content Slide (Blank + Title)">
    <p:spTree>
      <p:nvGrpSpPr>
        <p:cNvPr id="1" name=""/>
        <p:cNvGrpSpPr/>
        <p:nvPr/>
      </p:nvGrpSpPr>
      <p:grpSpPr>
        <a:xfrm>
          <a:off x="0" y="0"/>
          <a:ext cx="0" cy="0"/>
          <a:chOff x="0" y="0"/>
          <a:chExt cx="0" cy="0"/>
        </a:xfrm>
      </p:grpSpPr>
      <p:sp>
        <p:nvSpPr>
          <p:cNvPr id="2" name="Title 1"/>
          <p:cNvSpPr>
            <a:spLocks noGrp="1"/>
          </p:cNvSpPr>
          <p:nvPr>
            <p:ph type="title"/>
          </p:nvPr>
        </p:nvSpPr>
        <p:spPr>
          <a:xfrm>
            <a:off x="180255" y="180308"/>
            <a:ext cx="8785070" cy="357451"/>
          </a:xfrm>
        </p:spPr>
        <p:txBody>
          <a:bodyPr/>
          <a:lstStyle/>
          <a:p>
            <a:r>
              <a:rPr lang="en-GB"/>
              <a:t>Click to edit Master title style</a:t>
            </a:r>
          </a:p>
        </p:txBody>
      </p:sp>
    </p:spTree>
    <p:extLst>
      <p:ext uri="{BB962C8B-B14F-4D97-AF65-F5344CB8AC3E}">
        <p14:creationId xmlns:p14="http://schemas.microsoft.com/office/powerpoint/2010/main" val="1940741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cstate="email">
            <a:extLst>
              <a:ext uri="{28A0092B-C50C-407E-A947-70E740481C1C}">
                <a14:useLocalDpi xmlns:a14="http://schemas.microsoft.com/office/drawing/2010/main"/>
              </a:ext>
            </a:extLst>
          </a:blip>
          <a:srcRect t="-2"/>
          <a:stretch>
            <a:fillRect/>
          </a:stretch>
        </p:blipFill>
        <p:spPr bwMode="auto">
          <a:xfrm>
            <a:off x="4572000" y="898525"/>
            <a:ext cx="4349750"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a14="http://schemas.microsoft.com/office/drawing/2010/main" xmlns="">
                <a:noFill/>
              </a14:hiddenFill>
            </a:ext>
          </a:extLst>
        </p:spPr>
      </p:cxnSp>
      <p:cxnSp>
        <p:nvCxnSpPr>
          <p:cNvPr id="14" name="Straight Connector 19"/>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Building digital capability</a:t>
            </a:r>
          </a:p>
        </p:txBody>
      </p:sp>
      <p:sp>
        <p:nvSpPr>
          <p:cNvPr id="20" name="Slide Number Placeholder 4"/>
          <p:cNvSpPr>
            <a:spLocks noGrp="1"/>
          </p:cNvSpPr>
          <p:nvPr>
            <p:ph type="sldNum" sz="quarter" idx="20"/>
          </p:nvPr>
        </p:nvSpPr>
        <p:spPr/>
        <p:txBody>
          <a:bodyPr/>
          <a:lstStyle>
            <a:lvl1pPr>
              <a:defRPr/>
            </a:lvl1pPr>
          </a:lstStyle>
          <a:p>
            <a:fld id="{A92533E1-DAA6-4613-9032-FF00402196B5}" type="slidenum">
              <a:rPr lang="en-GB" altLang="en-US"/>
              <a:pPr/>
              <a:t>‹#›</a:t>
            </a:fld>
            <a:endParaRPr lang="en-GB" altLang="en-US"/>
          </a:p>
        </p:txBody>
      </p:sp>
    </p:spTree>
    <p:extLst>
      <p:ext uri="{BB962C8B-B14F-4D97-AF65-F5344CB8AC3E}">
        <p14:creationId xmlns:p14="http://schemas.microsoft.com/office/powerpoint/2010/main" val="401109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latin typeface="+mn-lt"/>
                <a:ea typeface="Roboto Light" panose="02000000000000000000" pitchFamily="2" charset="0"/>
              </a:defRPr>
            </a:lvl1pPr>
            <a:lvl2pPr marL="270272" indent="-130969" defTabSz="270000">
              <a:lnSpc>
                <a:spcPct val="100000"/>
              </a:lnSpc>
              <a:tabLst/>
              <a:defRPr sz="1200" b="0" i="0">
                <a:latin typeface="+mn-lt"/>
                <a:ea typeface="Roboto Light" panose="02000000000000000000" pitchFamily="2" charset="0"/>
              </a:defRPr>
            </a:lvl2pPr>
            <a:lvl3pPr marL="402431" indent="-132160" defTabSz="270000">
              <a:lnSpc>
                <a:spcPct val="100000"/>
              </a:lnSpc>
              <a:tabLst/>
              <a:defRPr sz="1200" b="0" i="0">
                <a:latin typeface="+mn-lt"/>
                <a:ea typeface="Roboto Light" panose="02000000000000000000" pitchFamily="2" charset="0"/>
              </a:defRPr>
            </a:lvl3pPr>
            <a:lvl4pPr marL="533400" indent="-130969" defTabSz="270000">
              <a:lnSpc>
                <a:spcPct val="100000"/>
              </a:lnSpc>
              <a:tabLst/>
              <a:defRPr sz="1200" b="0" i="0">
                <a:latin typeface="+mn-lt"/>
                <a:ea typeface="Roboto Light" panose="02000000000000000000" pitchFamily="2" charset="0"/>
              </a:defRPr>
            </a:lvl4pPr>
            <a:lvl5pPr marL="672704" indent="-139304" defTabSz="270000">
              <a:lnSpc>
                <a:spcPct val="100000"/>
              </a:lnSpc>
              <a:tabLst/>
              <a:defRPr sz="1200" b="0" i="0">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08095991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F17 Main Slide - Bullets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7" name="Content Placeholder 6"/>
          <p:cNvSpPr>
            <a:spLocks noGrp="1"/>
          </p:cNvSpPr>
          <p:nvPr>
            <p:ph sz="quarter" idx="13"/>
          </p:nvPr>
        </p:nvSpPr>
        <p:spPr>
          <a:xfrm>
            <a:off x="215900" y="720000"/>
            <a:ext cx="4103687" cy="3852865"/>
          </a:xfrm>
        </p:spPr>
        <p:txBody>
          <a:bodyPr lIns="0" tIns="0" rIns="0" bIns="0">
            <a:noAutofit/>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Content Placeholder 6"/>
          <p:cNvSpPr>
            <a:spLocks noGrp="1"/>
          </p:cNvSpPr>
          <p:nvPr>
            <p:ph sz="quarter" idx="14"/>
          </p:nvPr>
        </p:nvSpPr>
        <p:spPr>
          <a:xfrm>
            <a:off x="4824414" y="720000"/>
            <a:ext cx="4103686" cy="3852864"/>
          </a:xfrm>
        </p:spPr>
        <p:txBody>
          <a:bodyPr lIns="0" tIns="0" rIns="0" bIns="0">
            <a:noAutofit/>
          </a:bodyPr>
          <a:lstStyle>
            <a:lvl1pPr>
              <a:defRPr sz="2400"/>
            </a:lvl1pPr>
            <a:lvl2pPr>
              <a:defRPr sz="2400"/>
            </a:lvl2pPr>
            <a:lvl3pPr>
              <a:defRPr sz="2400"/>
            </a:lvl3pPr>
            <a:lvl4pPr>
              <a:defRPr sz="2400"/>
            </a:lvl4pPr>
            <a:lvl5pPr>
              <a:defRPr sz="2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Placeholder 2"/>
          <p:cNvSpPr>
            <a:spLocks noGrp="1"/>
          </p:cNvSpPr>
          <p:nvPr>
            <p:ph type="dt" sz="half" idx="15"/>
          </p:nvPr>
        </p:nvSpPr>
        <p:spPr/>
        <p:txBody>
          <a:bodyPr/>
          <a:lstStyle>
            <a:lvl1pPr>
              <a:defRPr>
                <a:solidFill>
                  <a:schemeClr val="tx1"/>
                </a:solidFill>
              </a:defRPr>
            </a:lvl1pPr>
          </a:lstStyle>
          <a:p>
            <a:r>
              <a:rPr lang="en-US">
                <a:solidFill>
                  <a:srgbClr val="2C3841"/>
                </a:solidFill>
              </a:rPr>
              <a:t>10/01/18</a:t>
            </a:r>
            <a:endParaRPr lang="en-GB">
              <a:solidFill>
                <a:srgbClr val="2C3841"/>
              </a:solidFill>
            </a:endParaRPr>
          </a:p>
        </p:txBody>
      </p:sp>
      <p:sp>
        <p:nvSpPr>
          <p:cNvPr id="4" name="Footer Placeholder 3"/>
          <p:cNvSpPr>
            <a:spLocks noGrp="1"/>
          </p:cNvSpPr>
          <p:nvPr>
            <p:ph type="ftr" sz="quarter" idx="16"/>
          </p:nvPr>
        </p:nvSpPr>
        <p:spPr/>
        <p:txBody>
          <a:bodyPr/>
          <a:lstStyle>
            <a:lvl1pPr>
              <a:defRPr>
                <a:solidFill>
                  <a:schemeClr val="tx1"/>
                </a:solidFill>
              </a:defRPr>
            </a:lvl1pPr>
          </a:lstStyle>
          <a:p>
            <a:r>
              <a:rPr lang="en-GB">
                <a:solidFill>
                  <a:srgbClr val="2C3841"/>
                </a:solidFill>
              </a:rPr>
              <a:t>#digitalcapability http://ji.sc/building-digicap</a:t>
            </a:r>
          </a:p>
        </p:txBody>
      </p:sp>
      <p:sp>
        <p:nvSpPr>
          <p:cNvPr id="5" name="Slide Number Placeholder 4"/>
          <p:cNvSpPr>
            <a:spLocks noGrp="1"/>
          </p:cNvSpPr>
          <p:nvPr>
            <p:ph type="sldNum" sz="quarter" idx="17"/>
          </p:nvPr>
        </p:nvSpPr>
        <p:spPr/>
        <p:txBody>
          <a:bodyPr/>
          <a:lstStyle>
            <a:lvl1pPr>
              <a:defRPr>
                <a:solidFill>
                  <a:schemeClr val="tx1"/>
                </a:solidFill>
              </a:defRPr>
            </a:lvl1pPr>
          </a:lstStyle>
          <a:p>
            <a:fld id="{BC1903E8-1638-4376-A5CE-0131C1204B53}" type="slidenum">
              <a:rPr lang="en-GB" smtClean="0">
                <a:solidFill>
                  <a:srgbClr val="2C3841"/>
                </a:solidFill>
              </a:rPr>
              <a:pPr/>
              <a:t>‹#›</a:t>
            </a:fld>
            <a:endParaRPr lang="en-GB">
              <a:solidFill>
                <a:srgbClr val="2C3841"/>
              </a:solidFill>
            </a:endParaRPr>
          </a:p>
        </p:txBody>
      </p:sp>
    </p:spTree>
    <p:extLst>
      <p:ext uri="{BB962C8B-B14F-4D97-AF65-F5344CB8AC3E}">
        <p14:creationId xmlns:p14="http://schemas.microsoft.com/office/powerpoint/2010/main" val="118926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346062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270272" indent="-130969" defTabSz="270000">
              <a:lnSpc>
                <a:spcPct val="100000"/>
              </a:lnSpc>
              <a:tabLst/>
              <a:defRPr sz="1200" b="0" i="0">
                <a:solidFill>
                  <a:schemeClr val="bg1"/>
                </a:solidFill>
                <a:latin typeface="+mn-lt"/>
                <a:ea typeface="Roboto Light" panose="02000000000000000000" pitchFamily="2" charset="0"/>
              </a:defRPr>
            </a:lvl2pPr>
            <a:lvl3pPr marL="402431" indent="-132160" defTabSz="270000">
              <a:lnSpc>
                <a:spcPct val="100000"/>
              </a:lnSpc>
              <a:tabLst/>
              <a:defRPr sz="1200" b="0" i="0">
                <a:solidFill>
                  <a:schemeClr val="bg1"/>
                </a:solidFill>
                <a:latin typeface="+mn-lt"/>
                <a:ea typeface="Roboto Light" panose="02000000000000000000" pitchFamily="2" charset="0"/>
              </a:defRPr>
            </a:lvl3pPr>
            <a:lvl4pPr marL="533400" indent="-130969" defTabSz="270000">
              <a:lnSpc>
                <a:spcPct val="100000"/>
              </a:lnSpc>
              <a:tabLst/>
              <a:defRPr sz="1200" b="0" i="0">
                <a:solidFill>
                  <a:schemeClr val="bg1"/>
                </a:solidFill>
                <a:latin typeface="+mn-lt"/>
                <a:ea typeface="Roboto Light" panose="02000000000000000000" pitchFamily="2" charset="0"/>
              </a:defRPr>
            </a:lvl4pPr>
            <a:lvl5pPr marL="672704" indent="-139304"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142645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270272" indent="-130969" defTabSz="270000">
              <a:lnSpc>
                <a:spcPct val="100000"/>
              </a:lnSpc>
              <a:tabLst/>
              <a:defRPr sz="1200" b="0" i="0">
                <a:solidFill>
                  <a:schemeClr val="bg1"/>
                </a:solidFill>
                <a:latin typeface="+mn-lt"/>
                <a:ea typeface="Roboto Light" panose="02000000000000000000" pitchFamily="2" charset="0"/>
              </a:defRPr>
            </a:lvl2pPr>
            <a:lvl3pPr marL="402431" indent="-132160" defTabSz="270000">
              <a:lnSpc>
                <a:spcPct val="100000"/>
              </a:lnSpc>
              <a:tabLst/>
              <a:defRPr sz="1200" b="0" i="0">
                <a:solidFill>
                  <a:schemeClr val="bg1"/>
                </a:solidFill>
                <a:latin typeface="+mn-lt"/>
                <a:ea typeface="Roboto Light" panose="02000000000000000000" pitchFamily="2" charset="0"/>
              </a:defRPr>
            </a:lvl3pPr>
            <a:lvl4pPr marL="533400" indent="-130969" defTabSz="270000">
              <a:lnSpc>
                <a:spcPct val="100000"/>
              </a:lnSpc>
              <a:tabLst/>
              <a:defRPr sz="1200" b="0" i="0">
                <a:solidFill>
                  <a:schemeClr val="bg1"/>
                </a:solidFill>
                <a:latin typeface="+mn-lt"/>
                <a:ea typeface="Roboto Light" panose="02000000000000000000" pitchFamily="2" charset="0"/>
              </a:defRPr>
            </a:lvl4pPr>
            <a:lvl5pPr marL="672704" indent="-139304"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8975966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2937181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tx1"/>
                </a:solidFill>
                <a:latin typeface="+mn-lt"/>
                <a:ea typeface="Roboto Light" panose="02000000000000000000" pitchFamily="2" charset="0"/>
              </a:defRPr>
            </a:lvl1pPr>
          </a:lstStyle>
          <a:p>
            <a:r>
              <a:rPr lang="en-GB"/>
              <a:t>Building digital capability</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2"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44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A2C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8229172"/>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0A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FF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F8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8775" y="339725"/>
            <a:ext cx="540000" cy="540000"/>
          </a:xfrm>
          <a:prstGeom prst="rect">
            <a:avLst/>
          </a:prstGeom>
        </p:spPr>
      </p:pic>
    </p:spTree>
    <p:extLst>
      <p:ext uri="{BB962C8B-B14F-4D97-AF65-F5344CB8AC3E}">
        <p14:creationId xmlns:p14="http://schemas.microsoft.com/office/powerpoint/2010/main" val="2086552050"/>
      </p:ext>
    </p:extLst>
  </p:cSld>
  <p:clrMap bg1="lt1" tx1="dk1" bg2="lt2" tx2="dk2" accent1="accent1" accent2="accent2" accent3="accent3" accent4="accent4" accent5="accent5" accent6="accent6" hlink="hlink" folHlink="folHlink"/>
  <p:sldLayoutIdLst>
    <p:sldLayoutId id="2147483658"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15900" y="879475"/>
            <a:ext cx="8712200" cy="385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Building digital capability</a:t>
            </a:r>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E7719D54-2036-430F-8725-02EA2B9D1735}" type="slidenum">
              <a:rPr lang="en-GB" altLang="en-US"/>
              <a:pPr/>
              <a:t>‹#›</a:t>
            </a:fld>
            <a:endParaRPr lang="en-GB" altLang="en-US"/>
          </a:p>
        </p:txBody>
      </p:sp>
      <p:pic>
        <p:nvPicPr>
          <p:cNvPr id="1031" name="Picture 6" descr="2013_Jisc_Logo_RGB300(19.5mm).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32"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 xmlns:a14="http://schemas.microsoft.com/office/drawing/2010/main">
                <a:noFill/>
              </a14:hiddenFill>
            </a:ext>
          </a:extLst>
        </p:spPr>
      </p:cxnSp>
      <p:cxnSp>
        <p:nvCxnSpPr>
          <p:cNvPr id="1033"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2069948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1" r:id="rId11"/>
  </p:sldLayoutIdLst>
  <p:hf hdr="0" dt="0"/>
  <p:txStyles>
    <p:titleStyle>
      <a:lvl1pPr algn="r" defTabSz="685800" rtl="0" eaLnBrk="1" fontAlgn="base" hangingPunct="1">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1" fontAlgn="base" hangingPunct="1">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1" fontAlgn="base" hangingPunct="1">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6.png"/><Relationship Id="rId2" Type="http://schemas.openxmlformats.org/officeDocument/2006/relationships/audio" Target="NULL" TargetMode="Externa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3" y="339725"/>
            <a:ext cx="8250206" cy="341572"/>
          </a:xfrm>
        </p:spPr>
        <p:txBody>
          <a:bodyPr lIns="0" tIns="0" rIns="0" bIns="0" anchor="t"/>
          <a:lstStyle/>
          <a:p>
            <a:pPr algn="ctr"/>
            <a:r>
              <a:rPr lang="en-GB" dirty="0">
                <a:latin typeface="+mj-lt"/>
              </a:rPr>
              <a:t>Talking about the Jisc digital capabilities framework</a:t>
            </a:r>
          </a:p>
        </p:txBody>
      </p:sp>
      <p:sp>
        <p:nvSpPr>
          <p:cNvPr id="9" name="TextBox 8">
            <a:extLst>
              <a:ext uri="{FF2B5EF4-FFF2-40B4-BE49-F238E27FC236}">
                <a16:creationId xmlns:a16="http://schemas.microsoft.com/office/drawing/2014/main" id="{4C166DD1-C8CF-4C7C-B106-6FC12155A246}"/>
              </a:ext>
            </a:extLst>
          </p:cNvPr>
          <p:cNvSpPr txBox="1"/>
          <p:nvPr/>
        </p:nvSpPr>
        <p:spPr>
          <a:xfrm>
            <a:off x="0" y="4497169"/>
            <a:ext cx="9144000" cy="646331"/>
          </a:xfrm>
          <a:prstGeom prst="rect">
            <a:avLst/>
          </a:prstGeom>
          <a:noFill/>
        </p:spPr>
        <p:txBody>
          <a:bodyPr wrap="square" rtlCol="0">
            <a:spAutoFit/>
          </a:bodyPr>
          <a:lstStyle/>
          <a:p>
            <a:pPr algn="ctr"/>
            <a:r>
              <a:rPr lang="en-GB" sz="1800" dirty="0"/>
              <a:t>With Helen Beetham and Shri Footring</a:t>
            </a:r>
            <a:br>
              <a:rPr lang="en-GB" sz="1800" dirty="0"/>
            </a:br>
            <a:endParaRPr lang="en-GB" sz="1800" dirty="0"/>
          </a:p>
        </p:txBody>
      </p:sp>
      <p:pic>
        <p:nvPicPr>
          <p:cNvPr id="8" name="Picture 7" descr="The Jisc digital capability framework diagram, illustrating the six elements of digital capability. These are: ICT proficiency; digital communication, collaboration and participation; digital learning and teaching; information data and media literacies; digital creation, problem solving and innovation; and digital identity and wellbeing.">
            <a:extLst>
              <a:ext uri="{FF2B5EF4-FFF2-40B4-BE49-F238E27FC236}">
                <a16:creationId xmlns:a16="http://schemas.microsoft.com/office/drawing/2014/main" id="{067B34AF-3642-4596-BA82-8D3E45335CAE}"/>
              </a:ext>
            </a:extLst>
          </p:cNvPr>
          <p:cNvPicPr>
            <a:picLocks noChangeAspect="1"/>
          </p:cNvPicPr>
          <p:nvPr/>
        </p:nvPicPr>
        <p:blipFill>
          <a:blip r:embed="rId5"/>
          <a:stretch>
            <a:fillRect/>
          </a:stretch>
        </p:blipFill>
        <p:spPr>
          <a:xfrm>
            <a:off x="3027680" y="941070"/>
            <a:ext cx="3139440" cy="3209428"/>
          </a:xfrm>
          <a:prstGeom prst="rect">
            <a:avLst/>
          </a:prstGeom>
        </p:spPr>
      </p:pic>
      <p:pic>
        <p:nvPicPr>
          <p:cNvPr id="13" name="Audio 12" descr="Audio button">
            <a:hlinkClick r:id="" action="ppaction://media"/>
            <a:extLst>
              <a:ext uri="{FF2B5EF4-FFF2-40B4-BE49-F238E27FC236}">
                <a16:creationId xmlns:a16="http://schemas.microsoft.com/office/drawing/2014/main" id="{B4A21D95-3164-476A-8D39-38808DEB20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225956920"/>
      </p:ext>
    </p:extLst>
  </p:cSld>
  <p:clrMapOvr>
    <a:masterClrMapping/>
  </p:clrMapOvr>
  <mc:AlternateContent xmlns:mc="http://schemas.openxmlformats.org/markup-compatibility/2006" xmlns:p14="http://schemas.microsoft.com/office/powerpoint/2010/main">
    <mc:Choice Requires="p14">
      <p:transition spd="slow" p14:dur="2000" advTm="14405"/>
    </mc:Choice>
    <mc:Fallback xmlns="">
      <p:transition spd="slow" advTm="144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3" y="339725"/>
            <a:ext cx="6968783" cy="341572"/>
          </a:xfrm>
        </p:spPr>
        <p:txBody>
          <a:bodyPr/>
          <a:lstStyle/>
          <a:p>
            <a:r>
              <a:rPr lang="en-GB" dirty="0"/>
              <a:t>What is the digital capabilities framework?</a:t>
            </a:r>
            <a:endParaRPr lang="en-GB" dirty="0">
              <a:latin typeface="+mn-lt"/>
            </a:endParaRPr>
          </a:p>
        </p:txBody>
      </p:sp>
      <p:pic>
        <p:nvPicPr>
          <p:cNvPr id="20" name="Picture 19" descr="A more detailed version of the six elements framework, this diagram shows the fifteen sub-elements of digital capability.">
            <a:extLst>
              <a:ext uri="{FF2B5EF4-FFF2-40B4-BE49-F238E27FC236}">
                <a16:creationId xmlns:a16="http://schemas.microsoft.com/office/drawing/2014/main" id="{6CFD27D9-B57C-E943-8FF5-73CB0D18E2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74" y="812916"/>
            <a:ext cx="7958139" cy="3992395"/>
          </a:xfrm>
          <a:prstGeom prst="rect">
            <a:avLst/>
          </a:prstGeom>
        </p:spPr>
      </p:pic>
      <p:pic>
        <p:nvPicPr>
          <p:cNvPr id="7" name="Audio 6" descr="Audio button">
            <a:hlinkClick r:id="" action="ppaction://media"/>
            <a:extLst>
              <a:ext uri="{FF2B5EF4-FFF2-40B4-BE49-F238E27FC236}">
                <a16:creationId xmlns:a16="http://schemas.microsoft.com/office/drawing/2014/main" id="{406776F7-3EC0-4761-A9A8-B5EE45C251B9}"/>
              </a:ext>
            </a:extLst>
          </p:cNvPr>
          <p:cNvPicPr>
            <a:picLocks noChangeAspect="1"/>
          </p:cNvPicPr>
          <p:nvPr>
            <a:audioFile r:link="rId2"/>
            <p:extLst>
              <p:ext uri="{DAA4B4D4-6D71-4841-9C94-3DE7FCFB9230}">
                <p14:media xmlns:p14="http://schemas.microsoft.com/office/powerpoint/2010/main" r:embed="rId3">
                  <p14:trim end="3796.3061"/>
                </p14:media>
              </p:ext>
            </p:extLst>
          </p:nvPr>
        </p:nvPicPr>
        <p:blipFill>
          <a:blip r:embed="rId7"/>
          <a:stretch>
            <a:fillRect/>
          </a:stretch>
        </p:blipFill>
        <p:spPr>
          <a:xfrm>
            <a:off x="8318500" y="4318000"/>
            <a:ext cx="609600" cy="609600"/>
          </a:xfrm>
          <a:prstGeom prst="rect">
            <a:avLst/>
          </a:prstGeom>
        </p:spPr>
      </p:pic>
    </p:spTree>
    <p:custDataLst>
      <p:tags r:id="rId1"/>
    </p:custDataLst>
    <p:extLst>
      <p:ext uri="{BB962C8B-B14F-4D97-AF65-F5344CB8AC3E}">
        <p14:creationId xmlns:p14="http://schemas.microsoft.com/office/powerpoint/2010/main" val="2812028336"/>
      </p:ext>
    </p:extLst>
  </p:cSld>
  <p:clrMapOvr>
    <a:masterClrMapping/>
  </p:clrMapOvr>
  <mc:AlternateContent xmlns:mc="http://schemas.openxmlformats.org/markup-compatibility/2006" xmlns:p14="http://schemas.microsoft.com/office/powerpoint/2010/main">
    <mc:Choice Requires="p14">
      <p:transition spd="slow" p14:dur="2000" advTm="69278"/>
    </mc:Choice>
    <mc:Fallback xmlns="">
      <p:transition spd="slow" advTm="69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3" y="339725"/>
            <a:ext cx="6968783" cy="341572"/>
          </a:xfrm>
        </p:spPr>
        <p:txBody>
          <a:bodyPr/>
          <a:lstStyle/>
          <a:p>
            <a:r>
              <a:rPr lang="en-GB" dirty="0"/>
              <a:t>Why a digital capabilities framework?</a:t>
            </a:r>
            <a:endParaRPr lang="en-GB" dirty="0">
              <a:latin typeface="+mn-lt"/>
            </a:endParaRPr>
          </a:p>
        </p:txBody>
      </p:sp>
      <p:pic>
        <p:nvPicPr>
          <p:cNvPr id="7" name="Picture 6" descr="The Jisc digital capability framework diagram, illustrating the six elements of digital capability.">
            <a:extLst>
              <a:ext uri="{FF2B5EF4-FFF2-40B4-BE49-F238E27FC236}">
                <a16:creationId xmlns:a16="http://schemas.microsoft.com/office/drawing/2014/main" id="{40AB72A5-642E-4E94-818C-3F85A0FAF1F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647214" y="1208340"/>
            <a:ext cx="3139440" cy="3209428"/>
          </a:xfrm>
          <a:prstGeom prst="rect">
            <a:avLst/>
          </a:prstGeom>
        </p:spPr>
      </p:pic>
      <p:sp>
        <p:nvSpPr>
          <p:cNvPr id="8" name="TextBox 7">
            <a:extLst>
              <a:ext uri="{FF2B5EF4-FFF2-40B4-BE49-F238E27FC236}">
                <a16:creationId xmlns:a16="http://schemas.microsoft.com/office/drawing/2014/main" id="{E02E8F55-1054-4963-98E8-001D76643F9E}"/>
              </a:ext>
            </a:extLst>
          </p:cNvPr>
          <p:cNvSpPr txBox="1"/>
          <p:nvPr/>
        </p:nvSpPr>
        <p:spPr>
          <a:xfrm>
            <a:off x="272061" y="787697"/>
            <a:ext cx="5220173" cy="4247317"/>
          </a:xfrm>
          <a:prstGeom prst="rect">
            <a:avLst/>
          </a:prstGeom>
          <a:noFill/>
        </p:spPr>
        <p:txBody>
          <a:bodyPr wrap="square" rtlCol="0" anchor="t">
            <a:spAutoFit/>
          </a:bodyPr>
          <a:lstStyle/>
          <a:p>
            <a:r>
              <a:rPr lang="en-US" sz="1800" dirty="0"/>
              <a:t>The framework:</a:t>
            </a:r>
            <a:br>
              <a:rPr lang="en-US" sz="1800" dirty="0"/>
            </a:br>
            <a:endParaRPr lang="en-US" sz="1800" dirty="0"/>
          </a:p>
          <a:p>
            <a:pPr marL="285750" indent="-285750">
              <a:buFont typeface="Arial" panose="020B0604020202020204" pitchFamily="34" charset="0"/>
              <a:buChar char="•"/>
            </a:pPr>
            <a:r>
              <a:rPr lang="en-US" sz="1800" dirty="0"/>
              <a:t>Focuses on the new digital realities of education</a:t>
            </a:r>
            <a:br>
              <a:rPr lang="en-US" sz="1800" dirty="0"/>
            </a:br>
            <a:endParaRPr lang="en-US" sz="1800" dirty="0"/>
          </a:p>
          <a:p>
            <a:pPr marL="342900" indent="-342900">
              <a:buFont typeface="Arial" panose="020B0604020202020204" pitchFamily="34" charset="0"/>
              <a:buChar char="•"/>
            </a:pPr>
            <a:r>
              <a:rPr lang="en-US" sz="1800" dirty="0"/>
              <a:t>Provides a shared, high level map or language for opening conversations</a:t>
            </a:r>
            <a:br>
              <a:rPr lang="en-US" sz="1800" dirty="0"/>
            </a:br>
            <a:endParaRPr lang="en-US" sz="1800" dirty="0"/>
          </a:p>
          <a:p>
            <a:pPr marL="342900" indent="-342900">
              <a:buFont typeface="Arial" panose="020B0604020202020204" pitchFamily="34" charset="0"/>
              <a:buChar char="•"/>
            </a:pPr>
            <a:r>
              <a:rPr lang="en-US" sz="1800" dirty="0"/>
              <a:t>Was developed with stakeholder engagement</a:t>
            </a:r>
            <a:br>
              <a:rPr lang="en-US" sz="1800" dirty="0"/>
            </a:br>
            <a:endParaRPr lang="en-US" sz="1800" dirty="0"/>
          </a:p>
          <a:p>
            <a:pPr marL="342900" indent="-342900">
              <a:buFont typeface="Arial" panose="020B0604020202020204" pitchFamily="34" charset="0"/>
              <a:buChar char="•"/>
            </a:pPr>
            <a:r>
              <a:rPr lang="en-US" sz="1800" dirty="0"/>
              <a:t>Articulates different examples of practice</a:t>
            </a:r>
            <a:br>
              <a:rPr lang="en-US" sz="1800" dirty="0"/>
            </a:br>
            <a:endParaRPr lang="en-US" sz="1800" dirty="0"/>
          </a:p>
          <a:p>
            <a:pPr marL="342900" indent="-342900">
              <a:buFont typeface="Arial" panose="020B0604020202020204" pitchFamily="34" charset="0"/>
              <a:buChar char="•"/>
            </a:pPr>
            <a:r>
              <a:rPr lang="en-US" sz="1800" dirty="0"/>
              <a:t>Acts as a shared aspiration and benchmark</a:t>
            </a:r>
            <a:br>
              <a:rPr lang="en-US" sz="1800" dirty="0"/>
            </a:br>
            <a:endParaRPr lang="en-US" sz="1800" dirty="0"/>
          </a:p>
          <a:p>
            <a:pPr marL="342900" indent="-342900">
              <a:buFont typeface="Arial" panose="020B0604020202020204" pitchFamily="34" charset="0"/>
              <a:buChar char="•"/>
            </a:pPr>
            <a:r>
              <a:rPr lang="en-US" sz="1800" dirty="0"/>
              <a:t>Supports development of tools and resources </a:t>
            </a:r>
          </a:p>
        </p:txBody>
      </p:sp>
      <p:pic>
        <p:nvPicPr>
          <p:cNvPr id="9" name="Audio 8" descr="Audio button">
            <a:hlinkClick r:id="" action="ppaction://media"/>
            <a:extLst>
              <a:ext uri="{FF2B5EF4-FFF2-40B4-BE49-F238E27FC236}">
                <a16:creationId xmlns:a16="http://schemas.microsoft.com/office/drawing/2014/main" id="{63127ECA-8CF4-4B0A-96C5-21D5275937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461421083"/>
      </p:ext>
    </p:extLst>
  </p:cSld>
  <p:clrMapOvr>
    <a:masterClrMapping/>
  </p:clrMapOvr>
  <mc:AlternateContent xmlns:mc="http://schemas.openxmlformats.org/markup-compatibility/2006" xmlns:p14="http://schemas.microsoft.com/office/powerpoint/2010/main">
    <mc:Choice Requires="p14">
      <p:transition spd="slow" p14:dur="2000" advTm="130461"/>
    </mc:Choice>
    <mc:Fallback xmlns="">
      <p:transition spd="slow" advTm="130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FF972702-4338-634D-BD86-D9D623F37B7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C3767409-0955-E844-AFC7-74F801E13536}"/>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6CED5C3F-7126-F74A-AF7D-B9ED406EA9B4}"/>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C2CCCB20-87C9-EB4B-A341-1CBB890B2448}"/>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6B72EB9E-FFFF-1E4F-9682-EB5236AB98A9}"/>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3C2C10D4-D98D-144A-9C9B-5EF0F4BAFBB7}"/>
    </a:ext>
  </a:extLst>
</a:theme>
</file>

<file path=ppt/theme/theme7.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79c6cfb5-50bc-4fca-81ee-f60fcea9a646"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356BF11B6B083E47BED2456313DAE5EF" ma:contentTypeVersion="15" ma:contentTypeDescription="Create a new document." ma:contentTypeScope="" ma:versionID="d5b2dfd660ad8f0267c97d03ce877f38">
  <xsd:schema xmlns:xsd="http://www.w3.org/2001/XMLSchema" xmlns:xs="http://www.w3.org/2001/XMLSchema" xmlns:p="http://schemas.microsoft.com/office/2006/metadata/properties" xmlns:ns3="d31733f0-324d-4d61-bc5a-662c62d347cb" xmlns:ns4="88bd7b57-2950-49e5-9fde-965518f9d511" targetNamespace="http://schemas.microsoft.com/office/2006/metadata/properties" ma:root="true" ma:fieldsID="0d14f6c4a0729c35022ae4dd24163180" ns3:_="" ns4:_="">
    <xsd:import namespace="d31733f0-324d-4d61-bc5a-662c62d347cb"/>
    <xsd:import namespace="88bd7b57-2950-49e5-9fde-965518f9d51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33f0-324d-4d61-bc5a-662c62d34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bd7b57-2950-49e5-9fde-965518f9d51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76A955-90D6-4B25-BE65-DDF49904D5B2}">
  <ds:schemaRefs>
    <ds:schemaRef ds:uri="http://schemas.microsoft.com/sharepoint/v3/contenttype/forms"/>
  </ds:schemaRefs>
</ds:datastoreItem>
</file>

<file path=customXml/itemProps2.xml><?xml version="1.0" encoding="utf-8"?>
<ds:datastoreItem xmlns:ds="http://schemas.openxmlformats.org/officeDocument/2006/customXml" ds:itemID="{F5843D65-FDF2-4AC9-A6F2-DBB3B67D1F9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d31733f0-324d-4d61-bc5a-662c62d347cb"/>
    <ds:schemaRef ds:uri="88bd7b57-2950-49e5-9fde-965518f9d511"/>
    <ds:schemaRef ds:uri="http://www.w3.org/XML/1998/namespace"/>
    <ds:schemaRef ds:uri="http://purl.org/dc/dcmitype/"/>
  </ds:schemaRefs>
</ds:datastoreItem>
</file>

<file path=customXml/itemProps3.xml><?xml version="1.0" encoding="utf-8"?>
<ds:datastoreItem xmlns:ds="http://schemas.openxmlformats.org/officeDocument/2006/customXml" ds:itemID="{BC9F1AA5-2C78-4A22-81C8-58359D9CA079}">
  <ds:schemaRefs>
    <ds:schemaRef ds:uri="Microsoft.SharePoint.Taxonomy.ContentTypeSync"/>
  </ds:schemaRefs>
</ds:datastoreItem>
</file>

<file path=customXml/itemProps4.xml><?xml version="1.0" encoding="utf-8"?>
<ds:datastoreItem xmlns:ds="http://schemas.openxmlformats.org/officeDocument/2006/customXml" ds:itemID="{28D70550-18AF-4C19-A054-165E61A54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33f0-324d-4d61-bc5a-662c62d347cb"/>
    <ds:schemaRef ds:uri="88bd7b57-2950-49e5-9fde-965518f9d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425</TotalTime>
  <Words>106</Words>
  <Application>Microsoft Office PowerPoint</Application>
  <PresentationFormat>On-screen Show (16:9)</PresentationFormat>
  <Paragraphs>29</Paragraphs>
  <Slides>3</Slides>
  <Notes>3</Notes>
  <HiddenSlides>0</HiddenSlides>
  <MMClips>3</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vt:i4>
      </vt:variant>
    </vt:vector>
  </HeadingPairs>
  <TitlesOfParts>
    <vt:vector size="13" baseType="lpstr">
      <vt:lpstr>Arial</vt:lpstr>
      <vt:lpstr>Calibri</vt:lpstr>
      <vt:lpstr>Corbel</vt:lpstr>
      <vt:lpstr>Office Theme</vt:lpstr>
      <vt:lpstr>1_Office Theme</vt:lpstr>
      <vt:lpstr>3_Office Theme</vt:lpstr>
      <vt:lpstr>4_Office Theme</vt:lpstr>
      <vt:lpstr>5_Office Theme</vt:lpstr>
      <vt:lpstr>2_Office Theme</vt:lpstr>
      <vt:lpstr>Jisc Content Slides</vt:lpstr>
      <vt:lpstr>Talking about the Jisc digital capabilities framework</vt:lpstr>
      <vt:lpstr>What is the digital capabilities framework?</vt:lpstr>
      <vt:lpstr>Why a digital capabilities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Jisc to  further education</dc:title>
  <dc:creator>Luke Abraham</dc:creator>
  <cp:lastModifiedBy>Clare Killen</cp:lastModifiedBy>
  <cp:revision>21</cp:revision>
  <cp:lastPrinted>1601-01-01T00:00:00Z</cp:lastPrinted>
  <dcterms:created xsi:type="dcterms:W3CDTF">1601-01-01T00:00:00Z</dcterms:created>
  <dcterms:modified xsi:type="dcterms:W3CDTF">2020-02-10T15:24:51Z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0x010100356BF11B6B083E47BED2456313DAE5EF</vt:lpwstr>
  </property>
  <property fmtid="{D5CDD505-2E9C-101B-9397-08002B2CF9AE}" pid="3" name="_dlc_DocIdItemGuid">
    <vt:lpwstr>d75043bd-e212-472a-a6c1-d925988ae5ae</vt:lpwstr>
  </property>
</Properties>
</file>